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1.jpeg" ContentType="image/jpeg"/>
  <Override PartName="/ppt/media/image8.png" ContentType="image/png"/>
  <Override PartName="/ppt/media/image9.png" ContentType="image/png"/>
  <Override PartName="/ppt/media/image18.jpeg" ContentType="image/jpeg"/>
  <Override PartName="/ppt/media/image15.jpeg" ContentType="image/jpeg"/>
  <Override PartName="/ppt/media/image11.jpeg" ContentType="image/jpeg"/>
  <Override PartName="/ppt/media/image13.jpeg" ContentType="image/jpeg"/>
  <Override PartName="/ppt/media/image22.png" ContentType="image/png"/>
  <Override PartName="/ppt/media/image20.png" ContentType="image/png"/>
  <Override PartName="/ppt/media/image19.png" ContentType="image/png"/>
  <Override PartName="/ppt/media/image17.png" ContentType="image/png"/>
  <Override PartName="/ppt/media/image6.jpeg" ContentType="image/jpeg"/>
  <Override PartName="/ppt/media/image5.jpeg" ContentType="image/jpeg"/>
  <Override PartName="/ppt/media/image4.jpeg" ContentType="image/jpeg"/>
  <Override PartName="/ppt/media/image14.png" ContentType="image/png"/>
  <Override PartName="/ppt/media/image3.jpeg" ContentType="image/jpeg"/>
  <Override PartName="/ppt/media/image1.jpeg" ContentType="image/jpeg"/>
  <Override PartName="/ppt/media/image2.jpeg" ContentType="image/jpeg"/>
  <Override PartName="/ppt/media/image7.jpeg" ContentType="image/jpeg"/>
  <Override PartName="/ppt/media/image10.png" ContentType="image/png"/>
  <Override PartName="/ppt/media/image12.png" ContentType="image/png"/>
  <Override PartName="/ppt/media/image16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x="9907587" cy="685800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A9AC0A9-45F3-427A-8C92-F0263101979D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711360" y="744480"/>
            <a:ext cx="5374800" cy="372240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749520" y="5514120"/>
            <a:ext cx="5994000" cy="522324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239" name="TextShape 3"/>
          <p:cNvSpPr txBox="1"/>
          <p:nvPr/>
        </p:nvSpPr>
        <p:spPr>
          <a:xfrm>
            <a:off x="4241160" y="11028600"/>
            <a:ext cx="3251520" cy="579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fld id="{3508AB42-2431-4335-B5CF-8DE5CF3B8877}" type="slidenum">
              <a:rPr b="0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Img"/>
          </p:nvPr>
        </p:nvSpPr>
        <p:spPr>
          <a:xfrm>
            <a:off x="711360" y="744480"/>
            <a:ext cx="5374800" cy="3722400"/>
          </a:xfrm>
          <a:prstGeom prst="rect">
            <a:avLst/>
          </a:prstGeom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749520" y="5514120"/>
            <a:ext cx="5994000" cy="522324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242" name="TextShape 3"/>
          <p:cNvSpPr txBox="1"/>
          <p:nvPr/>
        </p:nvSpPr>
        <p:spPr>
          <a:xfrm>
            <a:off x="4241160" y="11028600"/>
            <a:ext cx="3251520" cy="579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fld id="{2A2F072D-9D39-4E06-9E19-7DC06EBC3018}" type="slidenum">
              <a:rPr b="0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711360" y="744480"/>
            <a:ext cx="5374800" cy="3722400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49520" y="5514120"/>
            <a:ext cx="5994000" cy="522324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245" name="TextShape 3"/>
          <p:cNvSpPr txBox="1"/>
          <p:nvPr/>
        </p:nvSpPr>
        <p:spPr>
          <a:xfrm>
            <a:off x="4241160" y="11028600"/>
            <a:ext cx="3251520" cy="579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fld id="{4630043D-47C9-48C5-8951-D3E9730A9178}" type="slidenum">
              <a:rPr b="0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711360" y="744480"/>
            <a:ext cx="5374800" cy="3722400"/>
          </a:xfrm>
          <a:prstGeom prst="rect">
            <a:avLst/>
          </a:prstGeom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749520" y="5514120"/>
            <a:ext cx="5994000" cy="522324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248" name="TextShape 3"/>
          <p:cNvSpPr txBox="1"/>
          <p:nvPr/>
        </p:nvSpPr>
        <p:spPr>
          <a:xfrm>
            <a:off x="4241160" y="11028600"/>
            <a:ext cx="3251520" cy="579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fld id="{96DF1643-03B1-4BAB-B3F6-8BE6D32430BC}" type="slidenum">
              <a:rPr b="0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711360" y="744480"/>
            <a:ext cx="5374800" cy="3722400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749520" y="5514120"/>
            <a:ext cx="5994000" cy="522324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251" name="TextShape 3"/>
          <p:cNvSpPr txBox="1"/>
          <p:nvPr/>
        </p:nvSpPr>
        <p:spPr>
          <a:xfrm>
            <a:off x="4241160" y="11028600"/>
            <a:ext cx="3251520" cy="579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fld id="{9F97822A-8805-42D2-B289-BC090BE4A975}" type="slidenum">
              <a:rPr b="0" lang="fr-FR" sz="1800" spc="-1" strike="noStrike">
                <a:solidFill>
                  <a:srgbClr val="000000"/>
                </a:solidFill>
                <a:latin typeface="Calibri"/>
                <a:ea typeface="+mn-ea"/>
              </a:rPr>
              <a:t>&lt;numéro&gt;</a:t>
            </a:fld>
            <a:endParaRPr b="0" lang="fr-FR" sz="18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8916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60" y="3682080"/>
            <a:ext cx="8916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5360" y="368208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64120" y="368208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10000" y="160452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4640" y="160452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95360" y="368208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10000" y="368208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24640" y="368208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95360" y="1604520"/>
            <a:ext cx="89161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8916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43040" y="2130480"/>
            <a:ext cx="842112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95360" y="368208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60" y="1604520"/>
            <a:ext cx="89161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4120" y="368208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95360" y="3682080"/>
            <a:ext cx="8916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8916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95360" y="3682080"/>
            <a:ext cx="8916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95360" y="368208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64120" y="368208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10000" y="160452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524640" y="160452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95360" y="368208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10000" y="368208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524640" y="368208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95360" y="1604520"/>
            <a:ext cx="891612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8916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8916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743040" y="2130480"/>
            <a:ext cx="842112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95360" y="368208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64120" y="368208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95360" y="3682080"/>
            <a:ext cx="8916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8916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95360" y="3682080"/>
            <a:ext cx="8916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95360" y="368208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064120" y="368208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510000" y="160452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524640" y="160452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360" y="368208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510000" y="368208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524640" y="3682080"/>
            <a:ext cx="28706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43040" y="2130480"/>
            <a:ext cx="842112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95360" y="368208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4120" y="368208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6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4120" y="1604520"/>
            <a:ext cx="4350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60" y="3682080"/>
            <a:ext cx="8916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648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Modifiez le style du titre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648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Modifiez les styles du texte du masque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5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05DDAE5-A08E-4AE6-96F7-1C18DBEB903E}" type="datetime1">
              <a:rPr b="0" lang="fr-FR" sz="1200" spc="-1" strike="noStrike">
                <a:solidFill>
                  <a:srgbClr val="8b8b8b"/>
                </a:solidFill>
                <a:latin typeface="Calibri"/>
              </a:rPr>
              <a:t>26/10/2019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85080" y="6356520"/>
            <a:ext cx="313704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100280" y="6356520"/>
            <a:ext cx="23115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2D0C63B-0852-41AF-AD45-A3015B0F1E0E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Modifiez le style du titre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5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18C17E4-1CA3-4267-9B3F-2CD99B8F2D6B}" type="datetime1">
              <a:rPr b="0" lang="fr-FR" sz="1200" spc="-1" strike="noStrike">
                <a:solidFill>
                  <a:srgbClr val="8b8b8b"/>
                </a:solidFill>
                <a:latin typeface="Calibri"/>
              </a:rPr>
              <a:t>26/10/2019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385080" y="6356520"/>
            <a:ext cx="313704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7100280" y="6356520"/>
            <a:ext cx="23115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A4AD76F-C6A8-4E01-8562-028DB461D56E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95360" y="1604520"/>
            <a:ext cx="8916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2112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Modifiez le style du titre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5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B8C37D2-B2DC-4770-9A05-ED6776AE1B32}" type="datetime1">
              <a:rPr b="0" lang="fr-FR" sz="1200" spc="-1" strike="noStrike">
                <a:solidFill>
                  <a:srgbClr val="8b8b8b"/>
                </a:solidFill>
                <a:latin typeface="Calibri"/>
              </a:rPr>
              <a:t>26/10/2019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385080" y="6356520"/>
            <a:ext cx="313704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7100280" y="6356520"/>
            <a:ext cx="23115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ED318B3-F01B-498F-9506-8F69E84736A1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95360" y="1604520"/>
            <a:ext cx="8916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6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4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4.xml"/><Relationship Id="rId5" Type="http://schemas.openxmlformats.org/officeDocument/2006/relationships/notesSlide" Target="../notesSlides/notesSlide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7606440" y="6381360"/>
            <a:ext cx="2300760" cy="476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TextShape 2"/>
          <p:cNvSpPr txBox="1"/>
          <p:nvPr/>
        </p:nvSpPr>
        <p:spPr>
          <a:xfrm>
            <a:off x="7840440" y="6448320"/>
            <a:ext cx="23115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2D197CBF-688A-4428-84D2-3C23A8689476}" type="datetime1">
              <a:rPr b="0" lang="fr-FR" sz="1600" spc="-1" strike="noStrike">
                <a:solidFill>
                  <a:srgbClr val="ffffff"/>
                </a:solidFill>
                <a:latin typeface="Calibri"/>
              </a:rPr>
              <a:t>26/10/2019</a:t>
            </a:fld>
            <a:endParaRPr b="0" lang="fr-FR" sz="1600" spc="-1" strike="noStrike">
              <a:latin typeface="Times New Roman"/>
            </a:endParaRPr>
          </a:p>
        </p:txBody>
      </p:sp>
      <p:sp>
        <p:nvSpPr>
          <p:cNvPr id="131" name="TextShape 3"/>
          <p:cNvSpPr txBox="1"/>
          <p:nvPr/>
        </p:nvSpPr>
        <p:spPr>
          <a:xfrm>
            <a:off x="7323120" y="6453360"/>
            <a:ext cx="23115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B54A625-1A23-4592-8844-DC836AA531EC}" type="slidenum">
              <a:rPr b="0" lang="fr-FR" sz="1600" spc="-1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 b="0" lang="fr-FR" sz="1600" spc="-1" strike="noStrike">
              <a:latin typeface="Times New Roman"/>
            </a:endParaRPr>
          </a:p>
        </p:txBody>
      </p:sp>
      <p:pic>
        <p:nvPicPr>
          <p:cNvPr id="132" name="Image 5" descr=""/>
          <p:cNvPicPr/>
          <p:nvPr/>
        </p:nvPicPr>
        <p:blipFill>
          <a:blip r:embed="rId1"/>
          <a:stretch/>
        </p:blipFill>
        <p:spPr>
          <a:xfrm>
            <a:off x="0" y="1246320"/>
            <a:ext cx="9907200" cy="3768120"/>
          </a:xfrm>
          <a:prstGeom prst="rect">
            <a:avLst/>
          </a:prstGeom>
          <a:ln>
            <a:noFill/>
          </a:ln>
        </p:spPr>
      </p:pic>
      <p:pic>
        <p:nvPicPr>
          <p:cNvPr id="133" name="Image 7" descr=""/>
          <p:cNvPicPr/>
          <p:nvPr/>
        </p:nvPicPr>
        <p:blipFill>
          <a:blip r:embed="rId2"/>
          <a:stretch/>
        </p:blipFill>
        <p:spPr>
          <a:xfrm>
            <a:off x="8230680" y="0"/>
            <a:ext cx="1676520" cy="1158840"/>
          </a:xfrm>
          <a:prstGeom prst="rect">
            <a:avLst/>
          </a:prstGeom>
          <a:ln>
            <a:noFill/>
          </a:ln>
        </p:spPr>
      </p:pic>
      <p:pic>
        <p:nvPicPr>
          <p:cNvPr id="134" name="Image 8" descr=""/>
          <p:cNvPicPr/>
          <p:nvPr/>
        </p:nvPicPr>
        <p:blipFill>
          <a:blip r:embed="rId3"/>
          <a:stretch/>
        </p:blipFill>
        <p:spPr>
          <a:xfrm>
            <a:off x="78120" y="0"/>
            <a:ext cx="1910520" cy="1194840"/>
          </a:xfrm>
          <a:prstGeom prst="rect">
            <a:avLst/>
          </a:prstGeom>
          <a:ln>
            <a:noFill/>
          </a:ln>
        </p:spPr>
      </p:pic>
      <p:sp>
        <p:nvSpPr>
          <p:cNvPr id="135" name="CustomShape 4"/>
          <p:cNvSpPr/>
          <p:nvPr/>
        </p:nvSpPr>
        <p:spPr>
          <a:xfrm>
            <a:off x="2090520" y="129240"/>
            <a:ext cx="6319440" cy="88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Trebuchet MS"/>
              </a:rPr>
              <a:t>Nanosatellite to Investigate Microwave Photonic Hardware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Trebuchet MS"/>
              </a:rPr>
              <a:t>Revue de Design Préliminaire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136" name="Image 10" descr=""/>
          <p:cNvPicPr/>
          <p:nvPr/>
        </p:nvPicPr>
        <p:blipFill>
          <a:blip r:embed="rId4"/>
          <a:stretch/>
        </p:blipFill>
        <p:spPr>
          <a:xfrm>
            <a:off x="6046200" y="5388840"/>
            <a:ext cx="1397880" cy="1136160"/>
          </a:xfrm>
          <a:prstGeom prst="rect">
            <a:avLst/>
          </a:prstGeom>
          <a:ln>
            <a:noFill/>
          </a:ln>
        </p:spPr>
      </p:pic>
      <p:pic>
        <p:nvPicPr>
          <p:cNvPr id="137" name="Image 11" descr=""/>
          <p:cNvPicPr/>
          <p:nvPr/>
        </p:nvPicPr>
        <p:blipFill>
          <a:blip r:embed="rId5"/>
          <a:stretch/>
        </p:blipFill>
        <p:spPr>
          <a:xfrm>
            <a:off x="2425680" y="5373360"/>
            <a:ext cx="2131920" cy="1007640"/>
          </a:xfrm>
          <a:prstGeom prst="rect">
            <a:avLst/>
          </a:prstGeom>
          <a:ln>
            <a:noFill/>
          </a:ln>
        </p:spPr>
      </p:pic>
      <p:pic>
        <p:nvPicPr>
          <p:cNvPr id="138" name="Image 12" descr=""/>
          <p:cNvPicPr/>
          <p:nvPr/>
        </p:nvPicPr>
        <p:blipFill>
          <a:blip r:embed="rId6"/>
          <a:stretch/>
        </p:blipFill>
        <p:spPr>
          <a:xfrm>
            <a:off x="0" y="6090120"/>
            <a:ext cx="2396520" cy="744840"/>
          </a:xfrm>
          <a:prstGeom prst="rect">
            <a:avLst/>
          </a:prstGeom>
          <a:ln>
            <a:noFill/>
          </a:ln>
        </p:spPr>
      </p:pic>
      <p:pic>
        <p:nvPicPr>
          <p:cNvPr id="139" name="Image 14" descr=""/>
          <p:cNvPicPr/>
          <p:nvPr/>
        </p:nvPicPr>
        <p:blipFill>
          <a:blip r:embed="rId7"/>
          <a:stretch/>
        </p:blipFill>
        <p:spPr>
          <a:xfrm>
            <a:off x="4641840" y="5375160"/>
            <a:ext cx="1248120" cy="1149840"/>
          </a:xfrm>
          <a:prstGeom prst="rect">
            <a:avLst/>
          </a:prstGeom>
          <a:ln>
            <a:noFill/>
          </a:ln>
        </p:spPr>
      </p:pic>
      <p:pic>
        <p:nvPicPr>
          <p:cNvPr id="140" name="Image 15" descr=""/>
          <p:cNvPicPr/>
          <p:nvPr/>
        </p:nvPicPr>
        <p:blipFill>
          <a:blip r:embed="rId8"/>
          <a:stretch/>
        </p:blipFill>
        <p:spPr>
          <a:xfrm>
            <a:off x="280800" y="5028480"/>
            <a:ext cx="1863720" cy="1044360"/>
          </a:xfrm>
          <a:prstGeom prst="rect">
            <a:avLst/>
          </a:prstGeom>
          <a:ln>
            <a:noFill/>
          </a:ln>
        </p:spPr>
      </p:pic>
      <p:pic>
        <p:nvPicPr>
          <p:cNvPr id="141" name="Image 16" descr=""/>
          <p:cNvPicPr/>
          <p:nvPr/>
        </p:nvPicPr>
        <p:blipFill>
          <a:blip r:embed="rId9"/>
          <a:stretch/>
        </p:blipFill>
        <p:spPr>
          <a:xfrm>
            <a:off x="7684560" y="5301360"/>
            <a:ext cx="2066760" cy="77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 4" descr=""/>
          <p:cNvPicPr/>
          <p:nvPr/>
        </p:nvPicPr>
        <p:blipFill>
          <a:blip r:embed="rId1"/>
          <a:stretch/>
        </p:blipFill>
        <p:spPr>
          <a:xfrm>
            <a:off x="8386560" y="39960"/>
            <a:ext cx="1413720" cy="977040"/>
          </a:xfrm>
          <a:prstGeom prst="rect">
            <a:avLst/>
          </a:prstGeom>
          <a:ln>
            <a:noFill/>
          </a:ln>
        </p:spPr>
      </p:pic>
      <p:pic>
        <p:nvPicPr>
          <p:cNvPr id="143" name="Image 5" descr=""/>
          <p:cNvPicPr/>
          <p:nvPr/>
        </p:nvPicPr>
        <p:blipFill>
          <a:blip r:embed="rId2"/>
          <a:stretch/>
        </p:blipFill>
        <p:spPr>
          <a:xfrm>
            <a:off x="6514200" y="32760"/>
            <a:ext cx="1630080" cy="101952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0" y="0"/>
            <a:ext cx="6201720" cy="836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6202080" y="6453360"/>
            <a:ext cx="3705120" cy="404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TextShape 3"/>
          <p:cNvSpPr txBox="1"/>
          <p:nvPr/>
        </p:nvSpPr>
        <p:spPr>
          <a:xfrm>
            <a:off x="6436080" y="6448320"/>
            <a:ext cx="23115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D53D245E-BD34-4808-8457-300E67C9ED1B}" type="datetime1">
              <a:rPr b="0" lang="fr-FR" sz="1800" spc="-1" strike="noStrike">
                <a:solidFill>
                  <a:srgbClr val="ffffff"/>
                </a:solidFill>
                <a:latin typeface="Calibri"/>
              </a:rPr>
              <a:t>26/10/2019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147" name="TextShape 4"/>
          <p:cNvSpPr txBox="1"/>
          <p:nvPr/>
        </p:nvSpPr>
        <p:spPr>
          <a:xfrm>
            <a:off x="7100280" y="6448320"/>
            <a:ext cx="23115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1AD3A49-F52F-4B9C-91C0-EC2013A476CB}" type="slidenum">
              <a:rPr b="0" lang="fr-FR" sz="1600" spc="-1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 b="0" lang="fr-FR" sz="1600" spc="-1" strike="noStrike">
              <a:latin typeface="Times New Roman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194400" y="116640"/>
            <a:ext cx="58510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</a:rPr>
              <a:t>Organigramme </a:t>
            </a:r>
            <a:endParaRPr b="0" lang="fr-FR" sz="3200" spc="-1" strike="noStrike">
              <a:latin typeface="Arial"/>
            </a:endParaRPr>
          </a:p>
        </p:txBody>
      </p:sp>
      <p:grpSp>
        <p:nvGrpSpPr>
          <p:cNvPr id="149" name="Group 6"/>
          <p:cNvGrpSpPr/>
          <p:nvPr/>
        </p:nvGrpSpPr>
        <p:grpSpPr>
          <a:xfrm>
            <a:off x="433440" y="2923560"/>
            <a:ext cx="9062640" cy="1907640"/>
            <a:chOff x="433440" y="2923560"/>
            <a:chExt cx="9062640" cy="1907640"/>
          </a:xfrm>
        </p:grpSpPr>
        <p:sp>
          <p:nvSpPr>
            <p:cNvPr id="150" name="CustomShape 7"/>
            <p:cNvSpPr/>
            <p:nvPr/>
          </p:nvSpPr>
          <p:spPr>
            <a:xfrm>
              <a:off x="4921920" y="3370680"/>
              <a:ext cx="4056120" cy="258120"/>
            </a:xfrm>
            <a:custGeom>
              <a:avLst/>
              <a:gdLst/>
              <a:ahLst/>
              <a:rect l="l" t="t" r="r" b="b"/>
              <a:pathLst>
                <a:path w="4056353" h="258418">
                  <a:moveTo>
                    <a:pt x="0" y="0"/>
                  </a:moveTo>
                  <a:lnTo>
                    <a:pt x="0" y="154057"/>
                  </a:lnTo>
                  <a:lnTo>
                    <a:pt x="4056353" y="154057"/>
                  </a:lnTo>
                  <a:lnTo>
                    <a:pt x="4056353" y="258418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51" name="CustomShape 8"/>
            <p:cNvSpPr/>
            <p:nvPr/>
          </p:nvSpPr>
          <p:spPr>
            <a:xfrm>
              <a:off x="4921920" y="3370680"/>
              <a:ext cx="2896920" cy="258120"/>
            </a:xfrm>
            <a:custGeom>
              <a:avLst/>
              <a:gdLst/>
              <a:ahLst/>
              <a:rect l="l" t="t" r="r" b="b"/>
              <a:pathLst>
                <a:path w="2897395" h="258418">
                  <a:moveTo>
                    <a:pt x="0" y="0"/>
                  </a:moveTo>
                  <a:lnTo>
                    <a:pt x="0" y="154057"/>
                  </a:lnTo>
                  <a:lnTo>
                    <a:pt x="2897395" y="154057"/>
                  </a:lnTo>
                  <a:lnTo>
                    <a:pt x="2897395" y="258418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52" name="CustomShape 9"/>
            <p:cNvSpPr/>
            <p:nvPr/>
          </p:nvSpPr>
          <p:spPr>
            <a:xfrm>
              <a:off x="4921920" y="3370680"/>
              <a:ext cx="1738080" cy="258120"/>
            </a:xfrm>
            <a:custGeom>
              <a:avLst/>
              <a:gdLst/>
              <a:ahLst/>
              <a:rect l="l" t="t" r="r" b="b"/>
              <a:pathLst>
                <a:path w="1738437" h="258418">
                  <a:moveTo>
                    <a:pt x="0" y="0"/>
                  </a:moveTo>
                  <a:lnTo>
                    <a:pt x="0" y="154057"/>
                  </a:lnTo>
                  <a:lnTo>
                    <a:pt x="1738437" y="154057"/>
                  </a:lnTo>
                  <a:lnTo>
                    <a:pt x="1738437" y="258418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53" name="CustomShape 10"/>
            <p:cNvSpPr/>
            <p:nvPr/>
          </p:nvSpPr>
          <p:spPr>
            <a:xfrm>
              <a:off x="4921920" y="3370680"/>
              <a:ext cx="579240" cy="258120"/>
            </a:xfrm>
            <a:custGeom>
              <a:avLst/>
              <a:gdLst/>
              <a:ahLst/>
              <a:rect l="l" t="t" r="r" b="b"/>
              <a:pathLst>
                <a:path w="579479" h="258418">
                  <a:moveTo>
                    <a:pt x="0" y="0"/>
                  </a:moveTo>
                  <a:lnTo>
                    <a:pt x="0" y="154057"/>
                  </a:lnTo>
                  <a:lnTo>
                    <a:pt x="579479" y="154057"/>
                  </a:lnTo>
                  <a:lnTo>
                    <a:pt x="579479" y="258418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54" name="CustomShape 11"/>
            <p:cNvSpPr/>
            <p:nvPr/>
          </p:nvSpPr>
          <p:spPr>
            <a:xfrm>
              <a:off x="4296600" y="4076280"/>
              <a:ext cx="91080" cy="258120"/>
            </a:xfrm>
            <a:custGeom>
              <a:avLst/>
              <a:gdLst/>
              <a:ahLst/>
              <a:rect l="l" t="t" r="r" b="b"/>
              <a:pathLst>
                <a:path w="0" h="258418">
                  <a:moveTo>
                    <a:pt x="45720" y="0"/>
                  </a:moveTo>
                  <a:lnTo>
                    <a:pt x="45720" y="258418"/>
                  </a:lnTo>
                </a:path>
              </a:pathLst>
            </a:custGeom>
            <a:noFill/>
            <a:ln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55" name="CustomShape 12"/>
            <p:cNvSpPr/>
            <p:nvPr/>
          </p:nvSpPr>
          <p:spPr>
            <a:xfrm>
              <a:off x="4342320" y="3370680"/>
              <a:ext cx="579240" cy="258120"/>
            </a:xfrm>
            <a:custGeom>
              <a:avLst/>
              <a:gdLst/>
              <a:ahLst/>
              <a:rect l="l" t="t" r="r" b="b"/>
              <a:pathLst>
                <a:path w="579479" h="258418">
                  <a:moveTo>
                    <a:pt x="579479" y="0"/>
                  </a:moveTo>
                  <a:lnTo>
                    <a:pt x="579479" y="154057"/>
                  </a:lnTo>
                  <a:lnTo>
                    <a:pt x="0" y="154057"/>
                  </a:lnTo>
                  <a:lnTo>
                    <a:pt x="0" y="258418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56" name="CustomShape 13"/>
            <p:cNvSpPr/>
            <p:nvPr/>
          </p:nvSpPr>
          <p:spPr>
            <a:xfrm>
              <a:off x="3183480" y="3370680"/>
              <a:ext cx="1738080" cy="258120"/>
            </a:xfrm>
            <a:custGeom>
              <a:avLst/>
              <a:gdLst/>
              <a:ahLst/>
              <a:rect l="l" t="t" r="r" b="b"/>
              <a:pathLst>
                <a:path w="1738437" h="258418">
                  <a:moveTo>
                    <a:pt x="1738437" y="0"/>
                  </a:moveTo>
                  <a:lnTo>
                    <a:pt x="1738437" y="154057"/>
                  </a:lnTo>
                  <a:lnTo>
                    <a:pt x="0" y="154057"/>
                  </a:lnTo>
                  <a:lnTo>
                    <a:pt x="0" y="258418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57" name="CustomShape 14"/>
            <p:cNvSpPr/>
            <p:nvPr/>
          </p:nvSpPr>
          <p:spPr>
            <a:xfrm>
              <a:off x="2024280" y="3370680"/>
              <a:ext cx="2896920" cy="258120"/>
            </a:xfrm>
            <a:custGeom>
              <a:avLst/>
              <a:gdLst/>
              <a:ahLst/>
              <a:rect l="l" t="t" r="r" b="b"/>
              <a:pathLst>
                <a:path w="2897395" h="258418">
                  <a:moveTo>
                    <a:pt x="2897395" y="0"/>
                  </a:moveTo>
                  <a:lnTo>
                    <a:pt x="2897395" y="154057"/>
                  </a:lnTo>
                  <a:lnTo>
                    <a:pt x="0" y="154057"/>
                  </a:lnTo>
                  <a:lnTo>
                    <a:pt x="0" y="258418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58" name="CustomShape 15"/>
            <p:cNvSpPr/>
            <p:nvPr/>
          </p:nvSpPr>
          <p:spPr>
            <a:xfrm>
              <a:off x="865440" y="3370680"/>
              <a:ext cx="4056120" cy="258120"/>
            </a:xfrm>
            <a:custGeom>
              <a:avLst/>
              <a:gdLst/>
              <a:ahLst/>
              <a:rect l="l" t="t" r="r" b="b"/>
              <a:pathLst>
                <a:path w="4056353" h="258418">
                  <a:moveTo>
                    <a:pt x="4056353" y="0"/>
                  </a:moveTo>
                  <a:lnTo>
                    <a:pt x="4056353" y="154057"/>
                  </a:lnTo>
                  <a:lnTo>
                    <a:pt x="0" y="154057"/>
                  </a:lnTo>
                  <a:lnTo>
                    <a:pt x="0" y="258418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59" name="CustomShape 16"/>
            <p:cNvSpPr/>
            <p:nvPr/>
          </p:nvSpPr>
          <p:spPr>
            <a:xfrm>
              <a:off x="4489920" y="2923560"/>
              <a:ext cx="863640" cy="4467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8800" rIns="6840" tIns="28800" bIns="84600" anchor="ctr"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1" lang="fr-FR" sz="1100" spc="-1" strike="noStrike">
                  <a:solidFill>
                    <a:srgbClr val="ffffff"/>
                  </a:solidFill>
                  <a:latin typeface="Calibri"/>
                </a:rPr>
                <a:t>Satellite</a:t>
              </a:r>
              <a:endParaRPr b="0" lang="fr-FR" sz="1100" spc="-1" strike="noStrike">
                <a:latin typeface="Arial"/>
              </a:endParaRPr>
            </a:p>
          </p:txBody>
        </p:sp>
        <p:sp>
          <p:nvSpPr>
            <p:cNvPr id="160" name="CustomShape 17"/>
            <p:cNvSpPr/>
            <p:nvPr/>
          </p:nvSpPr>
          <p:spPr>
            <a:xfrm>
              <a:off x="4780440" y="3271320"/>
              <a:ext cx="777240" cy="1486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7360" rIns="20160" tIns="12240" bIns="12240" anchor="ctr"/>
            <a:p>
              <a:pPr algn="r">
                <a:lnSpc>
                  <a:spcPct val="90000"/>
                </a:lnSpc>
                <a:spcAft>
                  <a:spcPts val="281"/>
                </a:spcAft>
              </a:pPr>
              <a:r>
                <a:rPr b="0" lang="fr-FR" sz="800" spc="-1" strike="noStrike">
                  <a:solidFill>
                    <a:srgbClr val="000000"/>
                  </a:solidFill>
                  <a:latin typeface="Calibri"/>
                </a:rPr>
                <a:t>G. Roux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161" name="CustomShape 18"/>
            <p:cNvSpPr/>
            <p:nvPr/>
          </p:nvSpPr>
          <p:spPr>
            <a:xfrm>
              <a:off x="433440" y="3629160"/>
              <a:ext cx="863640" cy="4467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8800" rIns="6840" tIns="28800" bIns="84600" anchor="ctr"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1" lang="fr-FR" sz="1100" spc="-1" strike="noStrike">
                  <a:solidFill>
                    <a:srgbClr val="ffffff"/>
                  </a:solidFill>
                  <a:latin typeface="Calibri"/>
                </a:rPr>
                <a:t>Plateforme</a:t>
              </a:r>
              <a:endParaRPr b="0" lang="fr-FR" sz="1100" spc="-1" strike="noStrike">
                <a:latin typeface="Arial"/>
              </a:endParaRPr>
            </a:p>
          </p:txBody>
        </p:sp>
        <p:sp>
          <p:nvSpPr>
            <p:cNvPr id="162" name="CustomShape 19"/>
            <p:cNvSpPr/>
            <p:nvPr/>
          </p:nvSpPr>
          <p:spPr>
            <a:xfrm>
              <a:off x="606240" y="3976920"/>
              <a:ext cx="777240" cy="14868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0160" rIns="20160" tIns="5040" bIns="5040" anchor="ctr"/>
            <a:p>
              <a:pPr algn="r">
                <a:lnSpc>
                  <a:spcPct val="90000"/>
                </a:lnSpc>
                <a:spcAft>
                  <a:spcPts val="281"/>
                </a:spcAft>
              </a:pPr>
              <a:r>
                <a:rPr b="0" lang="fr-FR" sz="800" spc="-1" strike="noStrike">
                  <a:solidFill>
                    <a:srgbClr val="000000"/>
                  </a:solidFill>
                  <a:latin typeface="Calibri"/>
                </a:rPr>
                <a:t>G. Roux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163" name="CustomShape 20"/>
            <p:cNvSpPr/>
            <p:nvPr/>
          </p:nvSpPr>
          <p:spPr>
            <a:xfrm>
              <a:off x="1592280" y="3629160"/>
              <a:ext cx="863640" cy="4467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8800" rIns="6840" tIns="28800" bIns="84600" anchor="ctr"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1" lang="fr-FR" sz="1100" spc="-1" strike="noStrike">
                  <a:solidFill>
                    <a:srgbClr val="ffffff"/>
                  </a:solidFill>
                  <a:latin typeface="Calibri"/>
                </a:rPr>
                <a:t>Architecture Mécanique</a:t>
              </a:r>
              <a:endParaRPr b="0" lang="fr-FR" sz="1100" spc="-1" strike="noStrike">
                <a:latin typeface="Arial"/>
              </a:endParaRPr>
            </a:p>
          </p:txBody>
        </p:sp>
        <p:sp>
          <p:nvSpPr>
            <p:cNvPr id="164" name="CustomShape 21"/>
            <p:cNvSpPr/>
            <p:nvPr/>
          </p:nvSpPr>
          <p:spPr>
            <a:xfrm>
              <a:off x="1765080" y="3976920"/>
              <a:ext cx="777240" cy="1486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7360" rIns="20160" tIns="12240" bIns="12240" anchor="ctr"/>
            <a:p>
              <a:pPr algn="r">
                <a:lnSpc>
                  <a:spcPct val="90000"/>
                </a:lnSpc>
                <a:spcAft>
                  <a:spcPts val="281"/>
                </a:spcAft>
              </a:pPr>
              <a:r>
                <a:rPr b="0" lang="fr-FR" sz="800" spc="-1" strike="noStrike">
                  <a:solidFill>
                    <a:srgbClr val="000000"/>
                  </a:solidFill>
                  <a:latin typeface="Calibri"/>
                </a:rPr>
                <a:t>R. Carret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165" name="CustomShape 22"/>
            <p:cNvSpPr/>
            <p:nvPr/>
          </p:nvSpPr>
          <p:spPr>
            <a:xfrm>
              <a:off x="2751480" y="3629160"/>
              <a:ext cx="863640" cy="4467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8800" rIns="6840" tIns="28800" bIns="84600" anchor="ctr"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1" lang="fr-FR" sz="1100" spc="-1" strike="noStrike">
                  <a:solidFill>
                    <a:srgbClr val="ffffff"/>
                  </a:solidFill>
                  <a:latin typeface="Calibri"/>
                </a:rPr>
                <a:t>Logiciel de Vol</a:t>
              </a:r>
              <a:endParaRPr b="0" lang="fr-FR" sz="1100" spc="-1" strike="noStrike">
                <a:latin typeface="Arial"/>
              </a:endParaRPr>
            </a:p>
          </p:txBody>
        </p:sp>
        <p:sp>
          <p:nvSpPr>
            <p:cNvPr id="166" name="CustomShape 23"/>
            <p:cNvSpPr/>
            <p:nvPr/>
          </p:nvSpPr>
          <p:spPr>
            <a:xfrm>
              <a:off x="2924280" y="3976920"/>
              <a:ext cx="777240" cy="14868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0160" rIns="20160" tIns="5040" bIns="5040" anchor="ctr"/>
            <a:p>
              <a:pPr algn="r">
                <a:lnSpc>
                  <a:spcPct val="90000"/>
                </a:lnSpc>
                <a:spcAft>
                  <a:spcPts val="281"/>
                </a:spcAft>
              </a:pPr>
              <a:r>
                <a:rPr b="0" lang="fr-FR" sz="800" spc="-1" strike="noStrike">
                  <a:solidFill>
                    <a:srgbClr val="000000"/>
                  </a:solidFill>
                  <a:latin typeface="Calibri"/>
                </a:rPr>
                <a:t>C. Chalumeau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167" name="CustomShape 24"/>
            <p:cNvSpPr/>
            <p:nvPr/>
          </p:nvSpPr>
          <p:spPr>
            <a:xfrm>
              <a:off x="3910320" y="3629160"/>
              <a:ext cx="863640" cy="4467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8800" rIns="6840" tIns="28800" bIns="84600" anchor="ctr"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1" lang="fr-FR" sz="1100" spc="-1" strike="noStrike">
                  <a:solidFill>
                    <a:srgbClr val="ffffff"/>
                  </a:solidFill>
                  <a:latin typeface="Calibri"/>
                </a:rPr>
                <a:t>Architecture Thermique</a:t>
              </a:r>
              <a:endParaRPr b="0" lang="fr-FR" sz="1100" spc="-1" strike="noStrike">
                <a:latin typeface="Arial"/>
              </a:endParaRPr>
            </a:p>
          </p:txBody>
        </p:sp>
        <p:sp>
          <p:nvSpPr>
            <p:cNvPr id="168" name="CustomShape 25"/>
            <p:cNvSpPr/>
            <p:nvPr/>
          </p:nvSpPr>
          <p:spPr>
            <a:xfrm>
              <a:off x="4083120" y="3976920"/>
              <a:ext cx="777240" cy="1486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7360" rIns="20160" tIns="12240" bIns="12240" anchor="ctr"/>
            <a:p>
              <a:pPr algn="r">
                <a:lnSpc>
                  <a:spcPct val="90000"/>
                </a:lnSpc>
                <a:spcAft>
                  <a:spcPts val="281"/>
                </a:spcAft>
              </a:pPr>
              <a:r>
                <a:rPr b="0" lang="fr-FR" sz="800" spc="-1" strike="noStrike">
                  <a:solidFill>
                    <a:srgbClr val="000000"/>
                  </a:solidFill>
                  <a:latin typeface="Calibri"/>
                </a:rPr>
                <a:t>R. Carret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169" name="CustomShape 26"/>
            <p:cNvSpPr/>
            <p:nvPr/>
          </p:nvSpPr>
          <p:spPr>
            <a:xfrm>
              <a:off x="3910320" y="4334760"/>
              <a:ext cx="863640" cy="4467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8800" rIns="6840" tIns="28800" bIns="84600" anchor="ctr"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1" lang="fr-FR" sz="1100" spc="-1" strike="noStrike">
                  <a:solidFill>
                    <a:srgbClr val="ffffff"/>
                  </a:solidFill>
                  <a:latin typeface="Calibri"/>
                </a:rPr>
                <a:t>Analyses Numériques</a:t>
              </a:r>
              <a:endParaRPr b="0" lang="fr-FR" sz="1100" spc="-1" strike="noStrike">
                <a:latin typeface="Arial"/>
              </a:endParaRPr>
            </a:p>
          </p:txBody>
        </p:sp>
        <p:sp>
          <p:nvSpPr>
            <p:cNvPr id="170" name="CustomShape 27"/>
            <p:cNvSpPr/>
            <p:nvPr/>
          </p:nvSpPr>
          <p:spPr>
            <a:xfrm>
              <a:off x="4083120" y="4682520"/>
              <a:ext cx="777240" cy="1486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7360" rIns="20160" tIns="12240" bIns="12240" anchor="ctr"/>
            <a:p>
              <a:pPr algn="r">
                <a:lnSpc>
                  <a:spcPct val="90000"/>
                </a:lnSpc>
                <a:spcAft>
                  <a:spcPts val="281"/>
                </a:spcAft>
              </a:pPr>
              <a:r>
                <a:rPr b="0" lang="fr-FR" sz="800" spc="-1" strike="noStrike">
                  <a:solidFill>
                    <a:srgbClr val="000000"/>
                  </a:solidFill>
                  <a:latin typeface="Calibri"/>
                </a:rPr>
                <a:t>C. Peymirat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171" name="CustomShape 28"/>
            <p:cNvSpPr/>
            <p:nvPr/>
          </p:nvSpPr>
          <p:spPr>
            <a:xfrm>
              <a:off x="5069160" y="3629160"/>
              <a:ext cx="863640" cy="4467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8800" rIns="6840" tIns="28800" bIns="84600" anchor="ctr"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1" lang="fr-FR" sz="1100" spc="-1" strike="noStrike">
                  <a:solidFill>
                    <a:srgbClr val="ffffff"/>
                  </a:solidFill>
                  <a:latin typeface="Calibri"/>
                </a:rPr>
                <a:t>Architecture Electrique</a:t>
              </a:r>
              <a:endParaRPr b="0" lang="fr-FR" sz="1100" spc="-1" strike="noStrike">
                <a:latin typeface="Arial"/>
              </a:endParaRPr>
            </a:p>
          </p:txBody>
        </p:sp>
        <p:sp>
          <p:nvSpPr>
            <p:cNvPr id="172" name="CustomShape 29"/>
            <p:cNvSpPr/>
            <p:nvPr/>
          </p:nvSpPr>
          <p:spPr>
            <a:xfrm>
              <a:off x="5241960" y="3976920"/>
              <a:ext cx="777240" cy="1486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7360" rIns="20160" tIns="12240" bIns="12240" anchor="ctr"/>
            <a:p>
              <a:pPr algn="r">
                <a:lnSpc>
                  <a:spcPct val="90000"/>
                </a:lnSpc>
                <a:spcAft>
                  <a:spcPts val="281"/>
                </a:spcAft>
              </a:pPr>
              <a:r>
                <a:rPr b="0" lang="fr-FR" sz="800" spc="-1" strike="noStrike">
                  <a:solidFill>
                    <a:srgbClr val="000000"/>
                  </a:solidFill>
                  <a:latin typeface="Calibri"/>
                </a:rPr>
                <a:t>C. Chalumeau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173" name="CustomShape 30"/>
            <p:cNvSpPr/>
            <p:nvPr/>
          </p:nvSpPr>
          <p:spPr>
            <a:xfrm>
              <a:off x="6228360" y="3629160"/>
              <a:ext cx="863640" cy="44676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8800" rIns="6840" tIns="28800" bIns="84600" anchor="ctr"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1" lang="fr-FR" sz="1100" spc="-1" strike="noStrike">
                  <a:solidFill>
                    <a:srgbClr val="ffffff"/>
                  </a:solidFill>
                  <a:latin typeface="Calibri"/>
                </a:rPr>
                <a:t>Charge Utile EDMON</a:t>
              </a:r>
              <a:endParaRPr b="0" lang="fr-FR" sz="1100" spc="-1" strike="noStrike">
                <a:latin typeface="Arial"/>
              </a:endParaRPr>
            </a:p>
          </p:txBody>
        </p:sp>
        <p:sp>
          <p:nvSpPr>
            <p:cNvPr id="174" name="CustomShape 31"/>
            <p:cNvSpPr/>
            <p:nvPr/>
          </p:nvSpPr>
          <p:spPr>
            <a:xfrm>
              <a:off x="6401160" y="3976920"/>
              <a:ext cx="777240" cy="14868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0160" rIns="20160" tIns="5040" bIns="5040" anchor="ctr"/>
            <a:p>
              <a:pPr algn="r">
                <a:lnSpc>
                  <a:spcPct val="90000"/>
                </a:lnSpc>
                <a:spcAft>
                  <a:spcPts val="281"/>
                </a:spcAft>
              </a:pPr>
              <a:r>
                <a:rPr b="0" lang="fr-FR" sz="800" spc="-1" strike="noStrike">
                  <a:solidFill>
                    <a:srgbClr val="000000"/>
                  </a:solidFill>
                  <a:latin typeface="Calibri"/>
                </a:rPr>
                <a:t>A. Fernandez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175" name="CustomShape 32"/>
            <p:cNvSpPr/>
            <p:nvPr/>
          </p:nvSpPr>
          <p:spPr>
            <a:xfrm>
              <a:off x="7387200" y="3629160"/>
              <a:ext cx="863640" cy="4467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5"/>
                </a:gs>
                <a:gs pos="45000">
                  <a:schemeClr val="accent5"/>
                </a:gs>
                <a:gs pos="54334">
                  <a:schemeClr val="accent4"/>
                </a:gs>
                <a:gs pos="100000">
                  <a:schemeClr val="accent4"/>
                </a:gs>
              </a:gsLst>
              <a:lin ang="13500000"/>
            </a:gra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8800" rIns="6840" tIns="28800" bIns="84600" anchor="ctr"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1" lang="fr-FR" sz="1100" spc="-1" strike="noStrike">
                  <a:solidFill>
                    <a:srgbClr val="ffffff"/>
                  </a:solidFill>
                  <a:latin typeface="Calibri"/>
                </a:rPr>
                <a:t>Charge Utile RADMON</a:t>
              </a:r>
              <a:endParaRPr b="0" lang="fr-FR" sz="1100" spc="-1" strike="noStrike">
                <a:latin typeface="Arial"/>
              </a:endParaRPr>
            </a:p>
          </p:txBody>
        </p:sp>
        <p:sp>
          <p:nvSpPr>
            <p:cNvPr id="176" name="CustomShape 33"/>
            <p:cNvSpPr/>
            <p:nvPr/>
          </p:nvSpPr>
          <p:spPr>
            <a:xfrm>
              <a:off x="7560000" y="3976920"/>
              <a:ext cx="777240" cy="14868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3040" rIns="23040" tIns="5760" bIns="5760" anchor="ctr"/>
            <a:p>
              <a:pPr algn="r">
                <a:lnSpc>
                  <a:spcPct val="90000"/>
                </a:lnSpc>
                <a:spcAft>
                  <a:spcPts val="315"/>
                </a:spcAft>
              </a:pPr>
              <a:r>
                <a:rPr b="0" lang="fr-FR" sz="900" spc="-1" strike="noStrike">
                  <a:solidFill>
                    <a:srgbClr val="000000"/>
                  </a:solidFill>
                  <a:latin typeface="Calibri"/>
                </a:rPr>
                <a:t>J. Mekki</a:t>
              </a:r>
              <a:endParaRPr b="0" lang="fr-FR" sz="900" spc="-1" strike="noStrike">
                <a:latin typeface="Arial"/>
              </a:endParaRPr>
            </a:p>
          </p:txBody>
        </p:sp>
        <p:sp>
          <p:nvSpPr>
            <p:cNvPr id="177" name="CustomShape 34"/>
            <p:cNvSpPr/>
            <p:nvPr/>
          </p:nvSpPr>
          <p:spPr>
            <a:xfrm>
              <a:off x="8546040" y="3629160"/>
              <a:ext cx="863640" cy="4467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8800" rIns="6840" tIns="28800" bIns="84600" anchor="ctr"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1" lang="fr-FR" sz="1100" spc="-1" strike="noStrike">
                  <a:solidFill>
                    <a:srgbClr val="ffffff"/>
                  </a:solidFill>
                  <a:latin typeface="Calibri"/>
                </a:rPr>
                <a:t>AIT</a:t>
              </a:r>
              <a:endParaRPr b="0" lang="fr-FR" sz="1100" spc="-1" strike="noStrike">
                <a:latin typeface="Arial"/>
              </a:endParaRPr>
            </a:p>
          </p:txBody>
        </p:sp>
        <p:sp>
          <p:nvSpPr>
            <p:cNvPr id="178" name="CustomShape 35"/>
            <p:cNvSpPr/>
            <p:nvPr/>
          </p:nvSpPr>
          <p:spPr>
            <a:xfrm>
              <a:off x="8718840" y="3976920"/>
              <a:ext cx="777240" cy="14868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3040" rIns="23040" tIns="5760" bIns="5760" anchor="ctr"/>
            <a:p>
              <a:pPr algn="r">
                <a:lnSpc>
                  <a:spcPct val="90000"/>
                </a:lnSpc>
                <a:spcAft>
                  <a:spcPts val="315"/>
                </a:spcAft>
              </a:pPr>
              <a:r>
                <a:rPr b="0" lang="fr-FR" sz="900" spc="-1" strike="noStrike">
                  <a:solidFill>
                    <a:srgbClr val="000000"/>
                  </a:solidFill>
                  <a:latin typeface="Calibri"/>
                </a:rPr>
                <a:t>R. Carret</a:t>
              </a:r>
              <a:endParaRPr b="0" lang="fr-FR" sz="900" spc="-1" strike="noStrike">
                <a:latin typeface="Arial"/>
              </a:endParaRPr>
            </a:p>
          </p:txBody>
        </p:sp>
      </p:grpSp>
      <p:grpSp>
        <p:nvGrpSpPr>
          <p:cNvPr id="179" name="Group 3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80" name="CustomShape 37"/>
          <p:cNvSpPr/>
          <p:nvPr/>
        </p:nvSpPr>
        <p:spPr>
          <a:xfrm>
            <a:off x="273240" y="1127520"/>
            <a:ext cx="791640" cy="359640"/>
          </a:xfrm>
          <a:prstGeom prst="roundRect">
            <a:avLst>
              <a:gd name="adj" fmla="val 16667"/>
            </a:avLst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ISAE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81" name="CustomShape 38"/>
          <p:cNvSpPr/>
          <p:nvPr/>
        </p:nvSpPr>
        <p:spPr>
          <a:xfrm>
            <a:off x="273240" y="1559520"/>
            <a:ext cx="791640" cy="35964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LAAS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82" name="CustomShape 39"/>
          <p:cNvSpPr/>
          <p:nvPr/>
        </p:nvSpPr>
        <p:spPr>
          <a:xfrm>
            <a:off x="273240" y="1991520"/>
            <a:ext cx="791640" cy="35964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CNES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83" name="CustomShape 40"/>
          <p:cNvSpPr/>
          <p:nvPr/>
        </p:nvSpPr>
        <p:spPr>
          <a:xfrm>
            <a:off x="273240" y="2421000"/>
            <a:ext cx="791640" cy="3596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UPS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84" name="CustomShape 41"/>
          <p:cNvSpPr/>
          <p:nvPr/>
        </p:nvSpPr>
        <p:spPr>
          <a:xfrm>
            <a:off x="273240" y="2853000"/>
            <a:ext cx="791640" cy="35964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CERN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 4" descr=""/>
          <p:cNvPicPr/>
          <p:nvPr/>
        </p:nvPicPr>
        <p:blipFill>
          <a:blip r:embed="rId1"/>
          <a:stretch/>
        </p:blipFill>
        <p:spPr>
          <a:xfrm>
            <a:off x="8386560" y="39960"/>
            <a:ext cx="1413720" cy="977040"/>
          </a:xfrm>
          <a:prstGeom prst="rect">
            <a:avLst/>
          </a:prstGeom>
          <a:ln>
            <a:noFill/>
          </a:ln>
        </p:spPr>
      </p:pic>
      <p:pic>
        <p:nvPicPr>
          <p:cNvPr id="186" name="Image 5" descr=""/>
          <p:cNvPicPr/>
          <p:nvPr/>
        </p:nvPicPr>
        <p:blipFill>
          <a:blip r:embed="rId2"/>
          <a:stretch/>
        </p:blipFill>
        <p:spPr>
          <a:xfrm>
            <a:off x="6514200" y="32760"/>
            <a:ext cx="1630080" cy="1019520"/>
          </a:xfrm>
          <a:prstGeom prst="rect">
            <a:avLst/>
          </a:prstGeom>
          <a:ln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0" y="0"/>
            <a:ext cx="6201720" cy="836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2"/>
          <p:cNvSpPr/>
          <p:nvPr/>
        </p:nvSpPr>
        <p:spPr>
          <a:xfrm>
            <a:off x="6202080" y="6453360"/>
            <a:ext cx="3705120" cy="404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TextShape 3"/>
          <p:cNvSpPr txBox="1"/>
          <p:nvPr/>
        </p:nvSpPr>
        <p:spPr>
          <a:xfrm>
            <a:off x="6436080" y="6448320"/>
            <a:ext cx="23115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D936B53C-9247-4F02-A554-0911F47C1F5E}" type="datetime1">
              <a:rPr b="0" lang="fr-FR" sz="1800" spc="-1" strike="noStrike">
                <a:solidFill>
                  <a:srgbClr val="ffffff"/>
                </a:solidFill>
                <a:latin typeface="Calibri"/>
              </a:rPr>
              <a:t>26/10/2019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190" name="TextShape 4"/>
          <p:cNvSpPr txBox="1"/>
          <p:nvPr/>
        </p:nvSpPr>
        <p:spPr>
          <a:xfrm>
            <a:off x="7100280" y="6448320"/>
            <a:ext cx="23115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CC6AACB-9022-4797-993D-75E0B07BA026}" type="slidenum">
              <a:rPr b="0" lang="fr-FR" sz="1600" spc="-1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 b="0" lang="fr-FR" sz="1600" spc="-1" strike="noStrike">
              <a:latin typeface="Times New Roman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194400" y="116640"/>
            <a:ext cx="58510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</a:rPr>
              <a:t>Organigramme </a:t>
            </a:r>
            <a:endParaRPr b="0" lang="fr-FR" sz="3200" spc="-1" strike="noStrike">
              <a:latin typeface="Arial"/>
            </a:endParaRPr>
          </a:p>
        </p:txBody>
      </p:sp>
      <p:grpSp>
        <p:nvGrpSpPr>
          <p:cNvPr id="192" name="Group 6"/>
          <p:cNvGrpSpPr/>
          <p:nvPr/>
        </p:nvGrpSpPr>
        <p:grpSpPr>
          <a:xfrm>
            <a:off x="1215360" y="2257560"/>
            <a:ext cx="7482600" cy="2833200"/>
            <a:chOff x="1215360" y="2257560"/>
            <a:chExt cx="7482600" cy="2833200"/>
          </a:xfrm>
        </p:grpSpPr>
        <p:sp>
          <p:nvSpPr>
            <p:cNvPr id="193" name="CustomShape 7"/>
            <p:cNvSpPr/>
            <p:nvPr/>
          </p:nvSpPr>
          <p:spPr>
            <a:xfrm>
              <a:off x="4917960" y="3358080"/>
              <a:ext cx="2639160" cy="556200"/>
            </a:xfrm>
            <a:custGeom>
              <a:avLst/>
              <a:gdLst/>
              <a:ahLst/>
              <a:rect l="l" t="t" r="r" b="b"/>
              <a:pathLst>
                <a:path w="2639380" h="556505">
                  <a:moveTo>
                    <a:pt x="0" y="0"/>
                  </a:moveTo>
                  <a:lnTo>
                    <a:pt x="0" y="299693"/>
                  </a:lnTo>
                  <a:lnTo>
                    <a:pt x="2639380" y="299693"/>
                  </a:lnTo>
                  <a:lnTo>
                    <a:pt x="2639380" y="556505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94" name="CustomShape 8"/>
            <p:cNvSpPr/>
            <p:nvPr/>
          </p:nvSpPr>
          <p:spPr>
            <a:xfrm>
              <a:off x="4872240" y="3358080"/>
              <a:ext cx="91080" cy="556200"/>
            </a:xfrm>
            <a:custGeom>
              <a:avLst/>
              <a:gdLst/>
              <a:ahLst/>
              <a:rect l="l" t="t" r="r" b="b"/>
              <a:pathLst>
                <a:path w="0" h="556505">
                  <a:moveTo>
                    <a:pt x="45720" y="0"/>
                  </a:moveTo>
                  <a:lnTo>
                    <a:pt x="45720" y="556505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95" name="CustomShape 9"/>
            <p:cNvSpPr/>
            <p:nvPr/>
          </p:nvSpPr>
          <p:spPr>
            <a:xfrm>
              <a:off x="2278440" y="3358080"/>
              <a:ext cx="2639160" cy="556200"/>
            </a:xfrm>
            <a:custGeom>
              <a:avLst/>
              <a:gdLst/>
              <a:ahLst/>
              <a:rect l="l" t="t" r="r" b="b"/>
              <a:pathLst>
                <a:path w="2639380" h="556505">
                  <a:moveTo>
                    <a:pt x="2639380" y="0"/>
                  </a:moveTo>
                  <a:lnTo>
                    <a:pt x="2639380" y="299693"/>
                  </a:lnTo>
                  <a:lnTo>
                    <a:pt x="0" y="299693"/>
                  </a:lnTo>
                  <a:lnTo>
                    <a:pt x="0" y="556505"/>
                  </a:lnTo>
                </a:path>
              </a:pathLst>
            </a:custGeom>
            <a:noFill/>
            <a:ln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96" name="CustomShape 10"/>
            <p:cNvSpPr/>
            <p:nvPr/>
          </p:nvSpPr>
          <p:spPr>
            <a:xfrm>
              <a:off x="3854880" y="2257560"/>
              <a:ext cx="2125440" cy="11001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2000" rIns="18360" tIns="72000" bIns="208800" anchor="ctr"/>
            <a:p>
              <a:pPr algn="ctr">
                <a:lnSpc>
                  <a:spcPct val="90000"/>
                </a:lnSpc>
                <a:spcAft>
                  <a:spcPts val="1015"/>
                </a:spcAft>
              </a:pPr>
              <a:r>
                <a:rPr b="1" lang="fr-FR" sz="2900" spc="-1" strike="noStrike">
                  <a:solidFill>
                    <a:srgbClr val="ffffff"/>
                  </a:solidFill>
                  <a:latin typeface="Calibri"/>
                </a:rPr>
                <a:t>Logiciel de Vol</a:t>
              </a:r>
              <a:endParaRPr b="0" lang="fr-FR" sz="2900" spc="-1" strike="noStrike">
                <a:latin typeface="Arial"/>
              </a:endParaRPr>
            </a:p>
          </p:txBody>
        </p:sp>
        <p:sp>
          <p:nvSpPr>
            <p:cNvPr id="197" name="CustomShape 11"/>
            <p:cNvSpPr/>
            <p:nvPr/>
          </p:nvSpPr>
          <p:spPr>
            <a:xfrm>
              <a:off x="5131440" y="3192840"/>
              <a:ext cx="1273320" cy="20772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40680" rIns="30600" tIns="17640" bIns="17640" anchor="ctr"/>
            <a:p>
              <a:pPr algn="r">
                <a:lnSpc>
                  <a:spcPct val="90000"/>
                </a:lnSpc>
                <a:spcAft>
                  <a:spcPts val="420"/>
                </a:spcAft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C. Chalumeau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198" name="CustomShape 12"/>
            <p:cNvSpPr/>
            <p:nvPr/>
          </p:nvSpPr>
          <p:spPr>
            <a:xfrm>
              <a:off x="1215360" y="3914640"/>
              <a:ext cx="2125440" cy="11001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2000" rIns="18360" tIns="72000" bIns="208800" anchor="ctr"/>
            <a:p>
              <a:pPr algn="ctr">
                <a:lnSpc>
                  <a:spcPct val="90000"/>
                </a:lnSpc>
                <a:spcAft>
                  <a:spcPts val="1015"/>
                </a:spcAft>
              </a:pPr>
              <a:r>
                <a:rPr b="1" lang="fr-FR" sz="2900" spc="-1" strike="noStrike">
                  <a:solidFill>
                    <a:srgbClr val="ffffff"/>
                  </a:solidFill>
                  <a:latin typeface="Calibri"/>
                </a:rPr>
                <a:t>Logiciel Plateforme</a:t>
              </a:r>
              <a:endParaRPr b="0" lang="fr-FR" sz="2900" spc="-1" strike="noStrike">
                <a:latin typeface="Arial"/>
              </a:endParaRPr>
            </a:p>
          </p:txBody>
        </p:sp>
        <p:sp>
          <p:nvSpPr>
            <p:cNvPr id="199" name="CustomShape 13"/>
            <p:cNvSpPr/>
            <p:nvPr/>
          </p:nvSpPr>
          <p:spPr>
            <a:xfrm>
              <a:off x="2280600" y="4934520"/>
              <a:ext cx="1273320" cy="15624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38160" rIns="30600" tIns="15120" bIns="15120" anchor="ctr"/>
            <a:p>
              <a:pPr algn="r">
                <a:lnSpc>
                  <a:spcPct val="90000"/>
                </a:lnSpc>
                <a:spcAft>
                  <a:spcPts val="420"/>
                </a:spcAft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C. Chalumeau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200" name="CustomShape 14"/>
            <p:cNvSpPr/>
            <p:nvPr/>
          </p:nvSpPr>
          <p:spPr>
            <a:xfrm>
              <a:off x="3854880" y="3914640"/>
              <a:ext cx="2125440" cy="110016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2000" rIns="18360" tIns="72000" bIns="208800" anchor="ctr"/>
            <a:p>
              <a:pPr algn="ctr">
                <a:lnSpc>
                  <a:spcPct val="90000"/>
                </a:lnSpc>
                <a:spcAft>
                  <a:spcPts val="1015"/>
                </a:spcAft>
              </a:pPr>
              <a:r>
                <a:rPr b="1" lang="fr-FR" sz="2900" spc="-1" strike="noStrike">
                  <a:solidFill>
                    <a:srgbClr val="ffffff"/>
                  </a:solidFill>
                  <a:latin typeface="Calibri"/>
                </a:rPr>
                <a:t>Partition RADMON</a:t>
              </a:r>
              <a:endParaRPr b="0" lang="fr-FR" sz="2900" spc="-1" strike="noStrike">
                <a:latin typeface="Arial"/>
              </a:endParaRPr>
            </a:p>
          </p:txBody>
        </p:sp>
        <p:sp>
          <p:nvSpPr>
            <p:cNvPr id="201" name="CustomShape 15"/>
            <p:cNvSpPr/>
            <p:nvPr/>
          </p:nvSpPr>
          <p:spPr>
            <a:xfrm>
              <a:off x="5007600" y="4934520"/>
              <a:ext cx="1273320" cy="15624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38160" rIns="30600" tIns="15120" bIns="15120" anchor="ctr"/>
            <a:p>
              <a:pPr algn="r">
                <a:lnSpc>
                  <a:spcPct val="90000"/>
                </a:lnSpc>
                <a:spcAft>
                  <a:spcPts val="420"/>
                </a:spcAft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E. Aubert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202" name="CustomShape 16"/>
            <p:cNvSpPr/>
            <p:nvPr/>
          </p:nvSpPr>
          <p:spPr>
            <a:xfrm>
              <a:off x="6494400" y="3914640"/>
              <a:ext cx="2125440" cy="110016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2000" rIns="18360" tIns="72000" bIns="208800" anchor="ctr"/>
            <a:p>
              <a:pPr algn="ctr">
                <a:lnSpc>
                  <a:spcPct val="90000"/>
                </a:lnSpc>
                <a:spcAft>
                  <a:spcPts val="1015"/>
                </a:spcAft>
              </a:pPr>
              <a:r>
                <a:rPr b="1" lang="fr-FR" sz="2900" spc="-1" strike="noStrike">
                  <a:solidFill>
                    <a:srgbClr val="ffffff"/>
                  </a:solidFill>
                  <a:latin typeface="Calibri"/>
                </a:rPr>
                <a:t>Partition EDMON</a:t>
              </a:r>
              <a:endParaRPr b="0" lang="fr-FR" sz="2900" spc="-1" strike="noStrike">
                <a:latin typeface="Arial"/>
              </a:endParaRPr>
            </a:p>
          </p:txBody>
        </p:sp>
        <p:sp>
          <p:nvSpPr>
            <p:cNvPr id="203" name="CustomShape 17"/>
            <p:cNvSpPr/>
            <p:nvPr/>
          </p:nvSpPr>
          <p:spPr>
            <a:xfrm>
              <a:off x="7424640" y="4934520"/>
              <a:ext cx="1273320" cy="15624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38160" rIns="30600" tIns="15120" bIns="15120" anchor="ctr"/>
            <a:p>
              <a:pPr algn="r">
                <a:lnSpc>
                  <a:spcPct val="90000"/>
                </a:lnSpc>
                <a:spcAft>
                  <a:spcPts val="420"/>
                </a:spcAft>
              </a:pPr>
              <a:r>
                <a:rPr b="0" lang="fr-FR" sz="1200" spc="-1" strike="noStrike">
                  <a:solidFill>
                    <a:srgbClr val="000000"/>
                  </a:solidFill>
                  <a:latin typeface="Calibri"/>
                </a:rPr>
                <a:t>F. Camps</a:t>
              </a:r>
              <a:endParaRPr b="0" lang="fr-FR" sz="1200" spc="-1" strike="noStrike">
                <a:latin typeface="Arial"/>
              </a:endParaRPr>
            </a:p>
          </p:txBody>
        </p:sp>
      </p:grpSp>
      <p:grpSp>
        <p:nvGrpSpPr>
          <p:cNvPr id="204" name="Group 18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205" name="CustomShape 19"/>
          <p:cNvSpPr/>
          <p:nvPr/>
        </p:nvSpPr>
        <p:spPr>
          <a:xfrm>
            <a:off x="323640" y="1340640"/>
            <a:ext cx="791640" cy="359640"/>
          </a:xfrm>
          <a:prstGeom prst="roundRect">
            <a:avLst>
              <a:gd name="adj" fmla="val 16667"/>
            </a:avLst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ISAE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06" name="CustomShape 20"/>
          <p:cNvSpPr/>
          <p:nvPr/>
        </p:nvSpPr>
        <p:spPr>
          <a:xfrm>
            <a:off x="323640" y="1772640"/>
            <a:ext cx="791640" cy="35964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LAAS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07" name="CustomShape 21"/>
          <p:cNvSpPr/>
          <p:nvPr/>
        </p:nvSpPr>
        <p:spPr>
          <a:xfrm>
            <a:off x="323640" y="2205000"/>
            <a:ext cx="791640" cy="35964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CERN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 4" descr=""/>
          <p:cNvPicPr/>
          <p:nvPr/>
        </p:nvPicPr>
        <p:blipFill>
          <a:blip r:embed="rId1"/>
          <a:stretch/>
        </p:blipFill>
        <p:spPr>
          <a:xfrm>
            <a:off x="8386560" y="39960"/>
            <a:ext cx="1413720" cy="977040"/>
          </a:xfrm>
          <a:prstGeom prst="rect">
            <a:avLst/>
          </a:prstGeom>
          <a:ln>
            <a:noFill/>
          </a:ln>
        </p:spPr>
      </p:pic>
      <p:pic>
        <p:nvPicPr>
          <p:cNvPr id="209" name="Image 5" descr=""/>
          <p:cNvPicPr/>
          <p:nvPr/>
        </p:nvPicPr>
        <p:blipFill>
          <a:blip r:embed="rId2"/>
          <a:stretch/>
        </p:blipFill>
        <p:spPr>
          <a:xfrm>
            <a:off x="6514200" y="32760"/>
            <a:ext cx="1630080" cy="1019520"/>
          </a:xfrm>
          <a:prstGeom prst="rect">
            <a:avLst/>
          </a:prstGeom>
          <a:ln>
            <a:noFill/>
          </a:ln>
        </p:spPr>
      </p:pic>
      <p:sp>
        <p:nvSpPr>
          <p:cNvPr id="210" name="CustomShape 1"/>
          <p:cNvSpPr/>
          <p:nvPr/>
        </p:nvSpPr>
        <p:spPr>
          <a:xfrm>
            <a:off x="0" y="0"/>
            <a:ext cx="6201720" cy="836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6202080" y="6453360"/>
            <a:ext cx="3705120" cy="404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TextShape 3"/>
          <p:cNvSpPr txBox="1"/>
          <p:nvPr/>
        </p:nvSpPr>
        <p:spPr>
          <a:xfrm>
            <a:off x="6436080" y="6448320"/>
            <a:ext cx="23115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29/03/2019</a:t>
            </a:r>
            <a:endParaRPr b="0" lang="fr-FR" sz="1800" spc="-1" strike="noStrike">
              <a:latin typeface="Times New Roman"/>
            </a:endParaRPr>
          </a:p>
        </p:txBody>
      </p:sp>
      <p:sp>
        <p:nvSpPr>
          <p:cNvPr id="213" name="TextShape 4"/>
          <p:cNvSpPr txBox="1"/>
          <p:nvPr/>
        </p:nvSpPr>
        <p:spPr>
          <a:xfrm>
            <a:off x="7100280" y="6448320"/>
            <a:ext cx="23115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4DFFF80-C860-453E-B170-FFE26F10FD2C}" type="slidenum">
              <a:rPr b="0" lang="fr-FR" sz="1600" spc="-1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 b="0" lang="fr-FR" sz="1600" spc="-1" strike="noStrike">
              <a:latin typeface="Times New Roman"/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194400" y="116640"/>
            <a:ext cx="58510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</a:rPr>
              <a:t>Avancement carte électronique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0" y="1295280"/>
            <a:ext cx="9129960" cy="52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lvl="1" marL="285840" indent="-285480">
              <a:lnSpc>
                <a:spcPct val="100000"/>
              </a:lnSpc>
              <a:spcBef>
                <a:spcPts val="360"/>
              </a:spcBef>
              <a:buClr>
                <a:srgbClr val="ee741b"/>
              </a:buClr>
              <a:buFont typeface="Wingdings" charset="2"/>
              <a:buChar char=""/>
            </a:pPr>
            <a:r>
              <a:rPr b="1" lang="fr-FR" sz="1800" spc="-1" strike="noStrike">
                <a:solidFill>
                  <a:srgbClr val="001a3a"/>
                </a:solidFill>
                <a:latin typeface="Arial"/>
              </a:rPr>
              <a:t>Architecture complète de la partie électronique de la charge utile</a:t>
            </a:r>
            <a:endParaRPr b="0" lang="fr-FR" sz="1800" spc="-1" strike="noStrike">
              <a:latin typeface="Arial"/>
            </a:endParaRPr>
          </a:p>
          <a:p>
            <a:pPr lvl="2" marL="716040" indent="-228240">
              <a:lnSpc>
                <a:spcPct val="100000"/>
              </a:lnSpc>
              <a:spcBef>
                <a:spcPts val="281"/>
              </a:spcBef>
              <a:buClr>
                <a:srgbClr val="ee741b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7f7f7f"/>
                </a:solidFill>
                <a:latin typeface="Arial"/>
              </a:rPr>
              <a:t>Permet la mesure du gain de toutes les fibres</a:t>
            </a:r>
            <a:endParaRPr b="0" lang="fr-FR" sz="1400" spc="-1" strike="noStrike">
              <a:latin typeface="Arial"/>
            </a:endParaRPr>
          </a:p>
          <a:p>
            <a:pPr lvl="2" marL="716040" indent="-228240">
              <a:lnSpc>
                <a:spcPct val="100000"/>
              </a:lnSpc>
              <a:spcBef>
                <a:spcPts val="281"/>
              </a:spcBef>
              <a:buClr>
                <a:srgbClr val="ee741b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7f7f7f"/>
                </a:solidFill>
                <a:latin typeface="Arial"/>
              </a:rPr>
              <a:t>Implémente les deux techniques de mesure du bruit (optique &amp; électronique)</a:t>
            </a:r>
            <a:endParaRPr b="0" lang="fr-FR" sz="1400" spc="-1" strike="noStrike">
              <a:latin typeface="Arial"/>
            </a:endParaRPr>
          </a:p>
          <a:p>
            <a:pPr lvl="2" marL="716040" indent="-228240">
              <a:lnSpc>
                <a:spcPct val="100000"/>
              </a:lnSpc>
              <a:spcBef>
                <a:spcPts val="281"/>
              </a:spcBef>
              <a:buClr>
                <a:srgbClr val="ee741b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7f7f7f"/>
                </a:solidFill>
                <a:latin typeface="Arial"/>
              </a:rPr>
              <a:t>Gère la polarisation des lasers et le régulation en température du laser signal</a:t>
            </a:r>
            <a:endParaRPr b="0" lang="fr-FR" sz="1400" spc="-1" strike="noStrike">
              <a:latin typeface="Arial"/>
            </a:endParaRPr>
          </a:p>
          <a:p>
            <a:pPr lvl="2" marL="716040" indent="-228240">
              <a:lnSpc>
                <a:spcPct val="100000"/>
              </a:lnSpc>
              <a:spcBef>
                <a:spcPts val="281"/>
              </a:spcBef>
              <a:buClr>
                <a:srgbClr val="ee741b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7f7f7f"/>
                </a:solidFill>
                <a:latin typeface="Arial"/>
              </a:rPr>
              <a:t>Assure la mesure de rayonnement (RadFET)</a:t>
            </a:r>
            <a:endParaRPr b="0" lang="fr-FR" sz="1400" spc="-1" strike="noStrike">
              <a:latin typeface="Arial"/>
            </a:endParaRPr>
          </a:p>
          <a:p>
            <a:pPr lvl="2" marL="716040" indent="-228240">
              <a:lnSpc>
                <a:spcPct val="100000"/>
              </a:lnSpc>
              <a:spcBef>
                <a:spcPts val="281"/>
              </a:spcBef>
              <a:buClr>
                <a:srgbClr val="ee741b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7f7f7f"/>
                </a:solidFill>
                <a:latin typeface="Arial"/>
              </a:rPr>
              <a:t>Mesure la température de la carte et des lasers</a:t>
            </a:r>
            <a:endParaRPr b="0" lang="fr-FR" sz="1400" spc="-1" strike="noStrike">
              <a:latin typeface="Arial"/>
            </a:endParaRPr>
          </a:p>
          <a:p>
            <a:pPr lvl="2" marL="716040" indent="-228240">
              <a:lnSpc>
                <a:spcPct val="100000"/>
              </a:lnSpc>
              <a:spcBef>
                <a:spcPts val="281"/>
              </a:spcBef>
              <a:buClr>
                <a:srgbClr val="ee741b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7f7f7f"/>
                </a:solidFill>
                <a:latin typeface="Arial"/>
              </a:rPr>
              <a:t>Communication avec l’OBC par liaison i2c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216" name="Picture 2" descr=""/>
          <p:cNvPicPr/>
          <p:nvPr/>
        </p:nvPicPr>
        <p:blipFill>
          <a:blip r:embed="rId3"/>
          <a:stretch/>
        </p:blipFill>
        <p:spPr>
          <a:xfrm>
            <a:off x="2073600" y="3429000"/>
            <a:ext cx="5322600" cy="270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 4" descr=""/>
          <p:cNvPicPr/>
          <p:nvPr/>
        </p:nvPicPr>
        <p:blipFill>
          <a:blip r:embed="rId1"/>
          <a:stretch/>
        </p:blipFill>
        <p:spPr>
          <a:xfrm>
            <a:off x="8386560" y="39960"/>
            <a:ext cx="1413720" cy="977040"/>
          </a:xfrm>
          <a:prstGeom prst="rect">
            <a:avLst/>
          </a:prstGeom>
          <a:ln>
            <a:noFill/>
          </a:ln>
        </p:spPr>
      </p:pic>
      <p:pic>
        <p:nvPicPr>
          <p:cNvPr id="218" name="Image 5" descr=""/>
          <p:cNvPicPr/>
          <p:nvPr/>
        </p:nvPicPr>
        <p:blipFill>
          <a:blip r:embed="rId2"/>
          <a:stretch/>
        </p:blipFill>
        <p:spPr>
          <a:xfrm>
            <a:off x="6514200" y="32760"/>
            <a:ext cx="1630080" cy="1019520"/>
          </a:xfrm>
          <a:prstGeom prst="rect">
            <a:avLst/>
          </a:prstGeom>
          <a:ln>
            <a:noFill/>
          </a:ln>
        </p:spPr>
      </p:pic>
      <p:sp>
        <p:nvSpPr>
          <p:cNvPr id="219" name="CustomShape 1"/>
          <p:cNvSpPr/>
          <p:nvPr/>
        </p:nvSpPr>
        <p:spPr>
          <a:xfrm>
            <a:off x="0" y="0"/>
            <a:ext cx="6201720" cy="836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2"/>
          <p:cNvSpPr/>
          <p:nvPr/>
        </p:nvSpPr>
        <p:spPr>
          <a:xfrm>
            <a:off x="6202080" y="6453360"/>
            <a:ext cx="3705120" cy="404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TextShape 3"/>
          <p:cNvSpPr txBox="1"/>
          <p:nvPr/>
        </p:nvSpPr>
        <p:spPr>
          <a:xfrm>
            <a:off x="6436080" y="6448320"/>
            <a:ext cx="23115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6F5CB33F-6D36-430C-B15B-F94B195C3D8E}" type="datetime1">
              <a:rPr b="0" lang="fr-FR" sz="1800" spc="-1" strike="noStrike">
                <a:solidFill>
                  <a:srgbClr val="ffffff"/>
                </a:solidFill>
                <a:latin typeface="Calibri"/>
              </a:rPr>
              <a:t>26/10/2019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222" name="TextShape 4"/>
          <p:cNvSpPr txBox="1"/>
          <p:nvPr/>
        </p:nvSpPr>
        <p:spPr>
          <a:xfrm>
            <a:off x="7100280" y="6448320"/>
            <a:ext cx="23115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679EC6A-AD19-48EC-8D8C-1F10006C8CB6}" type="slidenum">
              <a:rPr b="0" lang="fr-FR" sz="1600" spc="-1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 b="0" lang="fr-FR" sz="1600" spc="-1" strike="noStrike">
              <a:latin typeface="Times New Roman"/>
            </a:endParaRPr>
          </a:p>
        </p:txBody>
      </p:sp>
      <p:sp>
        <p:nvSpPr>
          <p:cNvPr id="223" name="CustomShape 5"/>
          <p:cNvSpPr/>
          <p:nvPr/>
        </p:nvSpPr>
        <p:spPr>
          <a:xfrm>
            <a:off x="194400" y="116640"/>
            <a:ext cx="58510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</a:rPr>
              <a:t>Architecture mécanique 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224" name="TextShape 6"/>
          <p:cNvSpPr txBox="1"/>
          <p:nvPr/>
        </p:nvSpPr>
        <p:spPr>
          <a:xfrm>
            <a:off x="467640" y="924120"/>
            <a:ext cx="8208720" cy="3912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3200" spc="-1" strike="noStrike">
                <a:solidFill>
                  <a:srgbClr val="000000"/>
                </a:solidFill>
                <a:latin typeface="Trebuchet MS"/>
              </a:rPr>
              <a:t>Aménagement Général</a:t>
            </a:r>
            <a:endParaRPr b="0" lang="fr-FR" sz="3200" spc="-1" strike="noStrike">
              <a:latin typeface="Arial"/>
            </a:endParaRPr>
          </a:p>
          <a:p>
            <a:pPr marL="514440" indent="-336240">
              <a:lnSpc>
                <a:spcPct val="100000"/>
              </a:lnSpc>
              <a:spcBef>
                <a:spcPts val="561"/>
              </a:spcBef>
            </a:pPr>
            <a:endParaRPr b="0" lang="fr-FR" sz="3200" spc="-1" strike="noStrike">
              <a:latin typeface="Arial"/>
            </a:endParaRPr>
          </a:p>
          <a:p>
            <a:pPr marL="514440" indent="-336240">
              <a:lnSpc>
                <a:spcPct val="100000"/>
              </a:lnSpc>
              <a:spcBef>
                <a:spcPts val="561"/>
              </a:spcBef>
            </a:pPr>
            <a:endParaRPr b="0" lang="fr-FR" sz="3200" spc="-1" strike="noStrike">
              <a:latin typeface="Arial"/>
            </a:endParaRPr>
          </a:p>
          <a:p>
            <a:pPr marL="1428840" indent="-361440" algn="ctr">
              <a:lnSpc>
                <a:spcPct val="100000"/>
              </a:lnSpc>
              <a:spcBef>
                <a:spcPts val="479"/>
              </a:spcBef>
            </a:pPr>
            <a:endParaRPr b="0" lang="fr-FR" sz="3200" spc="-1" strike="noStrike">
              <a:latin typeface="Arial"/>
            </a:endParaRPr>
          </a:p>
          <a:p>
            <a:pPr marL="514440" indent="-336240">
              <a:lnSpc>
                <a:spcPct val="100000"/>
              </a:lnSpc>
              <a:spcBef>
                <a:spcPts val="561"/>
              </a:spcBef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225" name="Google Shape;90;p14" descr=""/>
          <p:cNvPicPr/>
          <p:nvPr/>
        </p:nvPicPr>
        <p:blipFill>
          <a:blip r:embed="rId3"/>
          <a:stretch/>
        </p:blipFill>
        <p:spPr>
          <a:xfrm>
            <a:off x="2238120" y="1827720"/>
            <a:ext cx="6829200" cy="4032000"/>
          </a:xfrm>
          <a:prstGeom prst="rect">
            <a:avLst/>
          </a:prstGeom>
          <a:ln>
            <a:noFill/>
          </a:ln>
        </p:spPr>
      </p:pic>
      <p:sp>
        <p:nvSpPr>
          <p:cNvPr id="226" name="CustomShape 7"/>
          <p:cNvSpPr/>
          <p:nvPr/>
        </p:nvSpPr>
        <p:spPr>
          <a:xfrm>
            <a:off x="198000" y="2624760"/>
            <a:ext cx="4373640" cy="255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457200" indent="-31716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Trebuchet MS"/>
              </a:rPr>
              <a:t>Plateforme : 1 U</a:t>
            </a:r>
            <a:endParaRPr b="0" lang="fr-FR" sz="1800" spc="-1" strike="noStrike">
              <a:latin typeface="Arial"/>
            </a:endParaRPr>
          </a:p>
          <a:p>
            <a:pPr marL="457200" indent="-31716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Trebuchet MS"/>
              </a:rPr>
              <a:t>Charges Utiles : 2 U</a:t>
            </a:r>
            <a:endParaRPr b="0" lang="fr-FR" sz="1800" spc="-1" strike="noStrike">
              <a:latin typeface="Arial"/>
            </a:endParaRPr>
          </a:p>
          <a:p>
            <a:pPr marL="457200" indent="-31716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Trebuchet MS"/>
              </a:rPr>
              <a:t>4 Panneaux solaires déployables</a:t>
            </a:r>
            <a:endParaRPr b="0" lang="fr-FR" sz="1800" spc="-1" strike="noStrike">
              <a:latin typeface="Arial"/>
            </a:endParaRPr>
          </a:p>
          <a:p>
            <a:pPr marL="457200" indent="-31716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Trebuchet MS"/>
              </a:rPr>
              <a:t>Antennes UHF déployables</a:t>
            </a:r>
            <a:endParaRPr b="0" lang="fr-FR" sz="1800" spc="-1" strike="noStrike">
              <a:latin typeface="Arial"/>
            </a:endParaRPr>
          </a:p>
          <a:p>
            <a:pPr marL="457200" indent="-31716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Trebuchet MS"/>
              </a:rPr>
              <a:t>Structure Hybride</a:t>
            </a:r>
            <a:endParaRPr b="0" lang="fr-FR" sz="1800" spc="-1" strike="noStrike">
              <a:latin typeface="Arial"/>
            </a:endParaRPr>
          </a:p>
          <a:p>
            <a:pPr marL="457200" indent="-31716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Trebuchet MS"/>
              </a:rPr>
              <a:t>Masse totale &lt; 3.000 g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6807240" y="5135760"/>
            <a:ext cx="2380680" cy="96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fr-FR" sz="1100" spc="-1" strike="noStrike">
                <a:solidFill>
                  <a:srgbClr val="000000"/>
                </a:solidFill>
                <a:latin typeface="Trebuchet MS"/>
              </a:rPr>
              <a:t>NIMPH, avec un panneau secondaire de la structure retiré pour clarifier la visualisation; sans contrôle thermique passif</a:t>
            </a:r>
            <a:endParaRPr b="0" lang="fr-FR" sz="1100" spc="-1" strike="noStrike">
              <a:latin typeface="Arial"/>
            </a:endParaRPr>
          </a:p>
        </p:txBody>
      </p:sp>
      <p:sp>
        <p:nvSpPr>
          <p:cNvPr id="228" name="CustomShape 9"/>
          <p:cNvSpPr/>
          <p:nvPr/>
        </p:nvSpPr>
        <p:spPr>
          <a:xfrm>
            <a:off x="198000" y="5375520"/>
            <a:ext cx="4373640" cy="58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457200" indent="-31716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Trebuchet MS"/>
              </a:rPr>
              <a:t>Cinq senseurs solaires</a:t>
            </a:r>
            <a:endParaRPr b="0" lang="fr-FR" sz="1800" spc="-1" strike="noStrike">
              <a:latin typeface="Arial"/>
            </a:endParaRPr>
          </a:p>
          <a:p>
            <a:pPr marL="457200">
              <a:lnSpc>
                <a:spcPct val="15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 4" descr=""/>
          <p:cNvPicPr/>
          <p:nvPr/>
        </p:nvPicPr>
        <p:blipFill>
          <a:blip r:embed="rId1"/>
          <a:stretch/>
        </p:blipFill>
        <p:spPr>
          <a:xfrm>
            <a:off x="8386560" y="39960"/>
            <a:ext cx="1413720" cy="977040"/>
          </a:xfrm>
          <a:prstGeom prst="rect">
            <a:avLst/>
          </a:prstGeom>
          <a:ln>
            <a:noFill/>
          </a:ln>
        </p:spPr>
      </p:pic>
      <p:pic>
        <p:nvPicPr>
          <p:cNvPr id="230" name="Image 5" descr=""/>
          <p:cNvPicPr/>
          <p:nvPr/>
        </p:nvPicPr>
        <p:blipFill>
          <a:blip r:embed="rId2"/>
          <a:stretch/>
        </p:blipFill>
        <p:spPr>
          <a:xfrm>
            <a:off x="6514200" y="32760"/>
            <a:ext cx="1630080" cy="1019520"/>
          </a:xfrm>
          <a:prstGeom prst="rect">
            <a:avLst/>
          </a:prstGeom>
          <a:ln>
            <a:noFill/>
          </a:ln>
        </p:spPr>
      </p:pic>
      <p:sp>
        <p:nvSpPr>
          <p:cNvPr id="231" name="CustomShape 1"/>
          <p:cNvSpPr/>
          <p:nvPr/>
        </p:nvSpPr>
        <p:spPr>
          <a:xfrm>
            <a:off x="0" y="0"/>
            <a:ext cx="6201720" cy="836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2"/>
          <p:cNvSpPr/>
          <p:nvPr/>
        </p:nvSpPr>
        <p:spPr>
          <a:xfrm>
            <a:off x="6202080" y="6453360"/>
            <a:ext cx="3705120" cy="4042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TextShape 3"/>
          <p:cNvSpPr txBox="1"/>
          <p:nvPr/>
        </p:nvSpPr>
        <p:spPr>
          <a:xfrm>
            <a:off x="6436080" y="6448320"/>
            <a:ext cx="23115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2F84B984-73D2-460A-9737-6FDD7F3F61E7}" type="datetime1">
              <a:rPr b="0" lang="fr-FR" sz="1800" spc="-1" strike="noStrike">
                <a:solidFill>
                  <a:srgbClr val="ffffff"/>
                </a:solidFill>
                <a:latin typeface="Calibri"/>
              </a:rPr>
              <a:t>26/10/2019</a:t>
            </a:fld>
            <a:endParaRPr b="0" lang="fr-FR" sz="1800" spc="-1" strike="noStrike">
              <a:latin typeface="Times New Roman"/>
            </a:endParaRPr>
          </a:p>
        </p:txBody>
      </p:sp>
      <p:sp>
        <p:nvSpPr>
          <p:cNvPr id="234" name="TextShape 4"/>
          <p:cNvSpPr txBox="1"/>
          <p:nvPr/>
        </p:nvSpPr>
        <p:spPr>
          <a:xfrm>
            <a:off x="7100280" y="6448320"/>
            <a:ext cx="23115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87CDA00-66DA-4149-9E5E-AC2E7884B7CF}" type="slidenum">
              <a:rPr b="0" lang="fr-FR" sz="1600" spc="-1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 b="0" lang="fr-FR" sz="1600" spc="-1" strike="noStrike">
              <a:latin typeface="Times New Roman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194400" y="116640"/>
            <a:ext cx="58510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libri"/>
              </a:rPr>
              <a:t>EDMON : Planning  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236" name="Espace réservé du contenu 3" descr=""/>
          <p:cNvPicPr/>
          <p:nvPr/>
        </p:nvPicPr>
        <p:blipFill>
          <a:blip r:embed="rId3"/>
          <a:stretch/>
        </p:blipFill>
        <p:spPr>
          <a:xfrm>
            <a:off x="0" y="1340640"/>
            <a:ext cx="9907200" cy="471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37844</TotalTime>
  <Application>LibreOffice/6.0.7.3$Linux_X86_64 LibreOffice_project/00m0$Build-3</Application>
  <Words>231</Words>
  <Paragraphs>79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2015-12-17T19:45:23Z</dcterms:created>
  <dc:creator>Laurent Dairaine</dc:creator>
  <dc:description/>
  <dc:language>en-US</dc:language>
  <cp:lastModifiedBy>Thiabult Gateau</cp:lastModifiedBy>
  <cp:lastPrinted>2015-03-30T20:24:19Z</cp:lastPrinted>
  <dcterms:modified xsi:type="dcterms:W3CDTF">2017-06-07T16:37:52Z</dcterms:modified>
  <cp:revision>1237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Personnalisé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